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0" r:id="rId4"/>
    <p:sldMasterId id="2147483683" r:id="rId5"/>
    <p:sldMasterId id="2147483695" r:id="rId6"/>
  </p:sldMasterIdLst>
  <p:notesMasterIdLst>
    <p:notesMasterId r:id="rId22"/>
  </p:notesMasterIdLst>
  <p:sldIdLst>
    <p:sldId id="330" r:id="rId7"/>
    <p:sldId id="380" r:id="rId8"/>
    <p:sldId id="499" r:id="rId9"/>
    <p:sldId id="378" r:id="rId10"/>
    <p:sldId id="366" r:id="rId11"/>
    <p:sldId id="377" r:id="rId12"/>
    <p:sldId id="495" r:id="rId13"/>
    <p:sldId id="382" r:id="rId14"/>
    <p:sldId id="496" r:id="rId15"/>
    <p:sldId id="383" r:id="rId16"/>
    <p:sldId id="489" r:id="rId17"/>
    <p:sldId id="497" r:id="rId18"/>
    <p:sldId id="490" r:id="rId19"/>
    <p:sldId id="491" r:id="rId20"/>
    <p:sldId id="36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2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934B"/>
    <a:srgbClr val="857437"/>
    <a:srgbClr val="262626"/>
    <a:srgbClr val="EEB2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50" autoAdjust="0"/>
    <p:restoredTop sz="78693" autoAdjust="0"/>
  </p:normalViewPr>
  <p:slideViewPr>
    <p:cSldViewPr snapToGrid="0" snapToObjects="1">
      <p:cViewPr varScale="1">
        <p:scale>
          <a:sx n="77" d="100"/>
          <a:sy n="77" d="100"/>
        </p:scale>
        <p:origin x="876" y="96"/>
      </p:cViewPr>
      <p:guideLst>
        <p:guide orient="horz" pos="773"/>
        <p:guide pos="24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notesMaster" Target="notesMasters/notesMaster1.xml"/></Relationships>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9F975A-ECAD-2E4D-946C-AE407A24D66F}" type="datetimeFigureOut">
              <a:rPr lang="en-US" smtClean="0"/>
              <a:t>12/10/2023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FBC151-D56C-0949-9E71-58A6BB472EB8}" type="slidenum">
              <a:rPr lang="en-US" smtClean="0"/>
              <a:t>‹#›</a:t>
            </a:fld>
            <a:endParaRPr lang="en-US"/>
          </a:p>
        </p:txBody>
      </p:sp>
    </p:spTree>
    <p:extLst>
      <p:ext uri="{BB962C8B-B14F-4D97-AF65-F5344CB8AC3E}">
        <p14:creationId xmlns:p14="http://schemas.microsoft.com/office/powerpoint/2010/main" val="885893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FBC151-D56C-0949-9E71-58A6BB472EB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57962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BC151-D56C-0949-9E71-58A6BB472EB8}" type="slidenum">
              <a:rPr lang="en-US" smtClean="0"/>
              <a:t>3</a:t>
            </a:fld>
            <a:endParaRPr lang="en-US"/>
          </a:p>
        </p:txBody>
      </p:sp>
    </p:spTree>
    <p:extLst>
      <p:ext uri="{BB962C8B-B14F-4D97-AF65-F5344CB8AC3E}">
        <p14:creationId xmlns:p14="http://schemas.microsoft.com/office/powerpoint/2010/main" val="174091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BC151-D56C-0949-9E71-58A6BB472EB8}" type="slidenum">
              <a:rPr lang="en-US" smtClean="0"/>
              <a:t>4</a:t>
            </a:fld>
            <a:endParaRPr lang="en-US"/>
          </a:p>
        </p:txBody>
      </p:sp>
    </p:spTree>
    <p:extLst>
      <p:ext uri="{BB962C8B-B14F-4D97-AF65-F5344CB8AC3E}">
        <p14:creationId xmlns:p14="http://schemas.microsoft.com/office/powerpoint/2010/main" val="3478928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318929" y="3793068"/>
            <a:ext cx="6795913"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4318930" y="333633"/>
            <a:ext cx="6795913"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1121423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42609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7366059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4398379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97854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8405476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270811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584461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427876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1154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12/10/2023</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image" Target="../media/image2.jpg"/><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image" Target="../media/image3.jpg"/><Relationship Id="rId5" Type="http://schemas.openxmlformats.org/officeDocument/2006/relationships/slideLayout" Target="../slideLayouts/slideLayout16.xml"/><Relationship Id="rId10" Type="http://schemas.openxmlformats.org/officeDocument/2006/relationships/theme" Target="../theme/theme3.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 id="2147483718" r:id="rId2"/>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12/10/2023</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12/10/2023</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320041057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p:txStyles>
    <p:titleStyle>
      <a:lvl1pPr algn="l" defTabSz="914400" rtl="0" eaLnBrk="1" latinLnBrk="0" hangingPunct="1">
        <a:lnSpc>
          <a:spcPct val="90000"/>
        </a:lnSpc>
        <a:spcBef>
          <a:spcPct val="0"/>
        </a:spcBef>
        <a:buNone/>
        <a:defRPr sz="3600" b="1" i="0" kern="1200" baseline="0">
          <a:solidFill>
            <a:srgbClr val="003057"/>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cse6040.gatech.edu/sp23/exam_summary.html" TargetMode="External"/><Relationship Id="rId2" Type="http://schemas.openxmlformats.org/officeDocument/2006/relationships/hyperlink" Target="https://cse6040.gatech.edu/sp23/exam_prep.html" TargetMode="Externa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hyperlink" Target="https://cse6040.gatech.edu/sp23/platform_troubleshooting.html"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cse6040.gatech.edu/sp23/pmt1_release_notes.html" TargetMode="Externa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hyperlink" Target="https://cse6040.gatech.edu/sp23/platform_troubleshooting.html"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4763197" y="1854075"/>
            <a:ext cx="6975413" cy="1938992"/>
          </a:xfrm>
          <a:prstGeom prst="rect">
            <a:avLst/>
          </a:prstGeom>
        </p:spPr>
        <p:txBody>
          <a:bodyPr wrap="square">
            <a:normAutofit/>
          </a:bodyPr>
          <a:lstStyle/>
          <a:p>
            <a:r>
              <a:rPr lang="en-US" dirty="0">
                <a:latin typeface="Helvetica" pitchFamily="2" charset="0"/>
                <a:cs typeface="Calibri" panose="020F0502020204030204" pitchFamily="34" charset="0"/>
              </a:rPr>
              <a:t>CSE 6040/x</a:t>
            </a:r>
            <a:br>
              <a:rPr lang="en-US" dirty="0">
                <a:latin typeface="Helvetica" pitchFamily="2" charset="0"/>
                <a:cs typeface="Calibri" panose="020F0502020204030204" pitchFamily="34" charset="0"/>
              </a:rPr>
            </a:br>
            <a:r>
              <a:rPr lang="en-US" dirty="0">
                <a:latin typeface="Helvetica" pitchFamily="2" charset="0"/>
                <a:cs typeface="Calibri" panose="020F0502020204030204" pitchFamily="34" charset="0"/>
              </a:rPr>
              <a:t>Bootcamp</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p:txBody>
          <a:bodyPr/>
          <a:lstStyle/>
          <a:p>
            <a:r>
              <a:rPr lang="en-US" dirty="0">
                <a:latin typeface="Helvetica Light" panose="020B0403020202020204" pitchFamily="34" charset="0"/>
              </a:rPr>
              <a:t>MT1 Prep Discussion</a:t>
            </a:r>
          </a:p>
        </p:txBody>
      </p:sp>
    </p:spTree>
    <p:extLst>
      <p:ext uri="{BB962C8B-B14F-4D97-AF65-F5344CB8AC3E}">
        <p14:creationId xmlns:p14="http://schemas.microsoft.com/office/powerpoint/2010/main" val="32758083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2"/>
            <a:ext cx="11430000" cy="487767"/>
          </a:xfrm>
        </p:spPr>
        <p:txBody>
          <a:bodyPr>
            <a:normAutofit fontScale="90000"/>
          </a:bodyPr>
          <a:lstStyle/>
          <a:p>
            <a:r>
              <a:rPr lang="en-US" dirty="0"/>
              <a:t>Vocareum on Monday/Tuesday</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688489"/>
            <a:ext cx="11430000" cy="5591287"/>
          </a:xfrm>
        </p:spPr>
        <p:txBody>
          <a:bodyPr>
            <a:normAutofit fontScale="92500" lnSpcReduction="20000"/>
          </a:bodyPr>
          <a:lstStyle/>
          <a:p>
            <a:pPr algn="l"/>
            <a:r>
              <a:rPr lang="en-US" sz="3600" b="0" i="0" dirty="0">
                <a:effectLst/>
                <a:latin typeface="-apple-system"/>
              </a:rPr>
              <a:t>If you take the exam during peak time, you will probably need to </a:t>
            </a:r>
            <a:r>
              <a:rPr lang="en-US" sz="3600" b="1" i="0" dirty="0">
                <a:effectLst/>
                <a:latin typeface="-apple-system"/>
              </a:rPr>
              <a:t>refresh the page </a:t>
            </a:r>
            <a:r>
              <a:rPr lang="en-US" sz="3600" b="0" i="0" dirty="0">
                <a:effectLst/>
                <a:latin typeface="-apple-system"/>
              </a:rPr>
              <a:t>a couple of times during the exam per the troubleshooting guide.</a:t>
            </a:r>
          </a:p>
          <a:p>
            <a:pPr lvl="1"/>
            <a:r>
              <a:rPr lang="en-US" sz="3200" dirty="0">
                <a:latin typeface="-apple-system"/>
              </a:rPr>
              <a:t>Vocareum load balances based on # of student sessions and average resource metric.</a:t>
            </a:r>
          </a:p>
          <a:p>
            <a:pPr lvl="1"/>
            <a:r>
              <a:rPr lang="en-US" sz="3200" dirty="0">
                <a:latin typeface="-apple-system"/>
              </a:rPr>
              <a:t>We generally write tests that stay within that metric, but we are not able to account for all the permutations of student code to solve the exercises.</a:t>
            </a:r>
          </a:p>
          <a:p>
            <a:pPr lvl="1"/>
            <a:r>
              <a:rPr lang="en-US" sz="3200" b="0" i="0" dirty="0">
                <a:effectLst/>
                <a:latin typeface="-apple-system"/>
              </a:rPr>
              <a:t>So, the reso</a:t>
            </a:r>
            <a:r>
              <a:rPr lang="en-US" sz="3200" dirty="0">
                <a:latin typeface="-apple-system"/>
              </a:rPr>
              <a:t>urce metric calculation goes awry under the burden of inefficient code, infinite loops, and lots of print output. So that server struggles and slows down.</a:t>
            </a:r>
            <a:endParaRPr lang="en-US" sz="3200" b="0" i="0" dirty="0">
              <a:effectLst/>
              <a:latin typeface="-apple-system"/>
            </a:endParaRPr>
          </a:p>
          <a:p>
            <a:pPr algn="l"/>
            <a:r>
              <a:rPr lang="en-US" sz="3600" b="0" i="0" dirty="0">
                <a:effectLst/>
                <a:latin typeface="-apple-system"/>
              </a:rPr>
              <a:t>If you notice the kernel disconnecting or extreme slowness, </a:t>
            </a:r>
            <a:r>
              <a:rPr lang="en-US" sz="3600" b="1" i="0" dirty="0">
                <a:effectLst/>
                <a:latin typeface="-apple-system"/>
              </a:rPr>
              <a:t>REFRESH THE PAGE </a:t>
            </a:r>
            <a:r>
              <a:rPr lang="en-US" sz="3600" i="0" dirty="0">
                <a:effectLst/>
                <a:latin typeface="-apple-system"/>
              </a:rPr>
              <a:t>and Vocareum will move/assign your session to a server that is not as crowded (load-balance).</a:t>
            </a:r>
            <a:endParaRPr lang="en-US" sz="3600" b="1" i="0" dirty="0">
              <a:effectLst/>
              <a:latin typeface="-apple-system"/>
            </a:endParaRPr>
          </a:p>
          <a:p>
            <a:pPr lvl="3"/>
            <a:endParaRPr lang="en-US" sz="2600" dirty="0">
              <a:solidFill>
                <a:srgbClr val="333333"/>
              </a:solidFill>
              <a:latin typeface="-apple-system"/>
            </a:endParaRPr>
          </a:p>
          <a:p>
            <a:pPr lvl="2"/>
            <a:endParaRPr lang="en-US" b="0" i="0" dirty="0">
              <a:solidFill>
                <a:srgbClr val="333333"/>
              </a:solidFill>
              <a:effectLst/>
              <a:latin typeface="-apple-system"/>
            </a:endParaRPr>
          </a:p>
          <a:p>
            <a:endParaRPr lang="en-US" dirty="0"/>
          </a:p>
        </p:txBody>
      </p:sp>
    </p:spTree>
    <p:extLst>
      <p:ext uri="{BB962C8B-B14F-4D97-AF65-F5344CB8AC3E}">
        <p14:creationId xmlns:p14="http://schemas.microsoft.com/office/powerpoint/2010/main" val="3336115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4FED6F56-8A89-7024-082C-285B935136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325" y="0"/>
            <a:ext cx="113077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6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2"/>
            <a:ext cx="11430000" cy="1097136"/>
          </a:xfrm>
        </p:spPr>
        <p:txBody>
          <a:bodyPr>
            <a:normAutofit/>
          </a:bodyPr>
          <a:lstStyle/>
          <a:p>
            <a:r>
              <a:rPr lang="en-US" dirty="0"/>
              <a:t>Student Comments on Exams (all comments taken from a Slack thread during the Spring 2023 semester)</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297858"/>
            <a:ext cx="11430000" cy="4981918"/>
          </a:xfrm>
        </p:spPr>
        <p:txBody>
          <a:bodyPr>
            <a:normAutofit fontScale="92500"/>
          </a:bodyPr>
          <a:lstStyle/>
          <a:p>
            <a:r>
              <a:rPr lang="en-US" sz="2400" b="0" i="0" dirty="0">
                <a:solidFill>
                  <a:srgbClr val="333333"/>
                </a:solidFill>
                <a:effectLst/>
                <a:highlight>
                  <a:srgbClr val="00FF00"/>
                </a:highlight>
                <a:latin typeface="+mj-lt"/>
              </a:rPr>
              <a:t>Doing the practice problems from recent midterms were some of the best exam prep I've ever done. The midterms were basically testing the exact same skill set with some tweaks in wording and data structures.</a:t>
            </a:r>
          </a:p>
          <a:p>
            <a:r>
              <a:rPr lang="en-US" sz="2400" b="0" i="0" dirty="0">
                <a:solidFill>
                  <a:srgbClr val="333333"/>
                </a:solidFill>
                <a:effectLst/>
                <a:latin typeface="+mj-lt"/>
              </a:rPr>
              <a:t>The practice problems, being prior exams, were the best prep material anyone could ask for.</a:t>
            </a:r>
            <a:endParaRPr lang="en-US" sz="2400" dirty="0">
              <a:solidFill>
                <a:srgbClr val="333333"/>
              </a:solidFill>
              <a:latin typeface="+mj-lt"/>
            </a:endParaRPr>
          </a:p>
          <a:p>
            <a:r>
              <a:rPr lang="en-US" sz="2400" b="0" i="0" dirty="0">
                <a:solidFill>
                  <a:srgbClr val="333333"/>
                </a:solidFill>
                <a:effectLst/>
                <a:latin typeface="+mj-lt"/>
              </a:rPr>
              <a:t>I think midterm 1, as mentioned by Prof. Vuduc in the midterm 1 analysis video and elsewhere, is supposed to be difficult, a somewhat steep learning curve if you will, so that you can “get used” to coding under time-bound and other similar circumstances. </a:t>
            </a:r>
          </a:p>
          <a:p>
            <a:r>
              <a:rPr lang="en-US" sz="2400" dirty="0">
                <a:latin typeface="+mj-lt"/>
              </a:rPr>
              <a:t>I agree coding under time-constraints can be a challenge if you’ve no prior Python experience, but I appreciated how it got easier as the course progressed, even with more complex topics coming in. </a:t>
            </a:r>
          </a:p>
          <a:p>
            <a:r>
              <a:rPr lang="en-US" sz="2400" dirty="0">
                <a:latin typeface="+mj-lt"/>
              </a:rPr>
              <a:t>CSE-6040 exposes you not to just programming and Python, but also to a lot that goes in coding in the actual world—Googling, stack overflow, getting stuck, and then unstuck—and I am grateful for that.</a:t>
            </a:r>
          </a:p>
        </p:txBody>
      </p:sp>
    </p:spTree>
    <p:extLst>
      <p:ext uri="{BB962C8B-B14F-4D97-AF65-F5344CB8AC3E}">
        <p14:creationId xmlns:p14="http://schemas.microsoft.com/office/powerpoint/2010/main" val="1074376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2"/>
            <a:ext cx="11430000" cy="487767"/>
          </a:xfrm>
        </p:spPr>
        <p:txBody>
          <a:bodyPr>
            <a:normAutofit fontScale="90000"/>
          </a:bodyPr>
          <a:lstStyle/>
          <a:p>
            <a:r>
              <a:rPr lang="en-US" dirty="0"/>
              <a:t>Some TA thoughts, from taking the class -- 1</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688489"/>
            <a:ext cx="11430000" cy="5845046"/>
          </a:xfrm>
        </p:spPr>
        <p:txBody>
          <a:bodyPr>
            <a:normAutofit fontScale="85000" lnSpcReduction="10000"/>
          </a:bodyPr>
          <a:lstStyle/>
          <a:p>
            <a:r>
              <a:rPr lang="en-US" sz="3300" i="0" dirty="0">
                <a:effectLst/>
                <a:latin typeface="+mj-lt"/>
              </a:rPr>
              <a:t>One topic that helped me while taking exams:  Divide and Conquer. </a:t>
            </a:r>
          </a:p>
          <a:p>
            <a:pPr lvl="1"/>
            <a:r>
              <a:rPr lang="en-US" sz="2800" b="0" i="0" dirty="0">
                <a:effectLst/>
                <a:latin typeface="+mj-lt"/>
              </a:rPr>
              <a:t>The whole exam tells a story. This may cause the student to get overwhelmed. </a:t>
            </a:r>
          </a:p>
          <a:p>
            <a:pPr lvl="1"/>
            <a:r>
              <a:rPr lang="en-US" sz="2800" b="0" i="0" dirty="0">
                <a:effectLst/>
                <a:latin typeface="+mj-lt"/>
              </a:rPr>
              <a:t>In this situation the best solution is to forget the story and focus on individual exercises and function.</a:t>
            </a:r>
          </a:p>
          <a:p>
            <a:pPr lvl="1"/>
            <a:r>
              <a:rPr lang="en-US" sz="2800" dirty="0">
                <a:latin typeface="+mj-lt"/>
              </a:rPr>
              <a:t>Remember that each exercise is individual, and not dependent on any other exercise.</a:t>
            </a:r>
            <a:endParaRPr lang="en-US" sz="2800" b="0" i="0" dirty="0">
              <a:effectLst/>
              <a:latin typeface="+mj-lt"/>
            </a:endParaRPr>
          </a:p>
          <a:p>
            <a:pPr lvl="1"/>
            <a:r>
              <a:rPr lang="en-US" sz="2800" b="0" i="0" dirty="0">
                <a:effectLst/>
                <a:latin typeface="+mj-lt"/>
              </a:rPr>
              <a:t>Read the function specification and simply solve that as if no other exercises exist. That way, you will not be overloaded with too many things. </a:t>
            </a:r>
          </a:p>
          <a:p>
            <a:pPr lvl="1"/>
            <a:r>
              <a:rPr lang="en-US" sz="2800" b="0" i="0" dirty="0">
                <a:effectLst/>
                <a:latin typeface="+mj-lt"/>
              </a:rPr>
              <a:t>At the end of the exam, </a:t>
            </a:r>
            <a:r>
              <a:rPr lang="en-US" sz="2800" dirty="0">
                <a:latin typeface="+mj-lt"/>
              </a:rPr>
              <a:t>the students</a:t>
            </a:r>
            <a:r>
              <a:rPr lang="en-US" sz="2800" b="0" i="0" dirty="0">
                <a:effectLst/>
                <a:latin typeface="+mj-lt"/>
              </a:rPr>
              <a:t> can read the story. I am positive this way they will have ample time </a:t>
            </a:r>
            <a:r>
              <a:rPr lang="en-US" sz="2800" dirty="0">
                <a:latin typeface="+mj-lt"/>
              </a:rPr>
              <a:t>to complete the exam</a:t>
            </a:r>
            <a:r>
              <a:rPr lang="en-US" sz="2800" b="0" i="0" dirty="0">
                <a:effectLst/>
                <a:latin typeface="+mj-lt"/>
              </a:rPr>
              <a:t>.</a:t>
            </a:r>
          </a:p>
          <a:p>
            <a:r>
              <a:rPr lang="en-US" sz="3300" dirty="0">
                <a:highlight>
                  <a:srgbClr val="00FF00"/>
                </a:highlight>
                <a:latin typeface="+mj-lt"/>
              </a:rPr>
              <a:t>If there is a </a:t>
            </a:r>
            <a:r>
              <a:rPr lang="en-US" sz="3300" b="1" dirty="0">
                <a:highlight>
                  <a:srgbClr val="00FF00"/>
                </a:highlight>
                <a:latin typeface="+mj-lt"/>
              </a:rPr>
              <a:t>HINT or RECOMMENDED METHOD/FUNCTION </a:t>
            </a:r>
            <a:r>
              <a:rPr lang="en-US" sz="3300" dirty="0">
                <a:highlight>
                  <a:srgbClr val="00FF00"/>
                </a:highlight>
                <a:latin typeface="+mj-lt"/>
              </a:rPr>
              <a:t>in the exercise description, </a:t>
            </a:r>
            <a:r>
              <a:rPr lang="en-US" sz="3300" b="1" dirty="0">
                <a:highlight>
                  <a:srgbClr val="00FF00"/>
                </a:highlight>
                <a:latin typeface="+mj-lt"/>
              </a:rPr>
              <a:t>I WANT TO INCORPORATE IT, </a:t>
            </a:r>
            <a:r>
              <a:rPr lang="en-US" sz="3300" dirty="0">
                <a:highlight>
                  <a:srgbClr val="00FF00"/>
                </a:highlight>
                <a:latin typeface="+mj-lt"/>
              </a:rPr>
              <a:t>almost always.</a:t>
            </a:r>
          </a:p>
          <a:p>
            <a:r>
              <a:rPr lang="en-US" sz="3300" b="0" i="0" dirty="0">
                <a:effectLst/>
                <a:latin typeface="+mj-lt"/>
              </a:rPr>
              <a:t>I practiced troubleshooting the exam variables as part of my preparation; </a:t>
            </a:r>
            <a:r>
              <a:rPr lang="en-US" sz="3300" dirty="0">
                <a:latin typeface="+mj-lt"/>
              </a:rPr>
              <a:t>I</a:t>
            </a:r>
            <a:r>
              <a:rPr lang="en-US" sz="3300" b="0" i="0" dirty="0">
                <a:effectLst/>
                <a:latin typeface="+mj-lt"/>
              </a:rPr>
              <a:t>t helped me to already have done that when my solutions did not pass.</a:t>
            </a:r>
          </a:p>
          <a:p>
            <a:pPr lvl="1"/>
            <a:endParaRPr lang="en-US" dirty="0">
              <a:solidFill>
                <a:srgbClr val="333333"/>
              </a:solidFill>
              <a:latin typeface="-apple-system"/>
            </a:endParaRPr>
          </a:p>
          <a:p>
            <a:pPr lvl="3"/>
            <a:endParaRPr lang="en-US" sz="2600" dirty="0">
              <a:solidFill>
                <a:srgbClr val="333333"/>
              </a:solidFill>
              <a:latin typeface="-apple-system"/>
            </a:endParaRPr>
          </a:p>
          <a:p>
            <a:pPr lvl="2"/>
            <a:endParaRPr lang="en-US" b="0" i="0" dirty="0">
              <a:solidFill>
                <a:srgbClr val="333333"/>
              </a:solidFill>
              <a:effectLst/>
              <a:latin typeface="-apple-system"/>
            </a:endParaRPr>
          </a:p>
          <a:p>
            <a:endParaRPr lang="en-US" dirty="0"/>
          </a:p>
        </p:txBody>
      </p:sp>
    </p:spTree>
    <p:extLst>
      <p:ext uri="{BB962C8B-B14F-4D97-AF65-F5344CB8AC3E}">
        <p14:creationId xmlns:p14="http://schemas.microsoft.com/office/powerpoint/2010/main" val="156284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2"/>
            <a:ext cx="11430000" cy="487767"/>
          </a:xfrm>
        </p:spPr>
        <p:txBody>
          <a:bodyPr>
            <a:normAutofit fontScale="90000"/>
          </a:bodyPr>
          <a:lstStyle/>
          <a:p>
            <a:r>
              <a:rPr lang="en-US" dirty="0"/>
              <a:t>Some TA thoughts, from taking the class -- 2</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870155"/>
            <a:ext cx="11430000" cy="5787123"/>
          </a:xfrm>
        </p:spPr>
        <p:txBody>
          <a:bodyPr>
            <a:normAutofit fontScale="92500" lnSpcReduction="10000"/>
          </a:bodyPr>
          <a:lstStyle/>
          <a:p>
            <a:r>
              <a:rPr lang="en-US" sz="3000" i="0" dirty="0">
                <a:effectLst/>
                <a:latin typeface="+mj-lt"/>
              </a:rPr>
              <a:t>Skim the prompt to get a rough idea of what needs to be done.</a:t>
            </a:r>
          </a:p>
          <a:p>
            <a:r>
              <a:rPr lang="en-US" sz="3000" i="0" dirty="0">
                <a:effectLst/>
                <a:latin typeface="+mj-lt"/>
              </a:rPr>
              <a:t>Understand what the desired output </a:t>
            </a:r>
            <a:r>
              <a:rPr lang="en-US" sz="3000" dirty="0">
                <a:latin typeface="+mj-lt"/>
              </a:rPr>
              <a:t>is </a:t>
            </a:r>
            <a:r>
              <a:rPr lang="en-US" sz="3000" i="0" dirty="0">
                <a:effectLst/>
                <a:latin typeface="+mj-lt"/>
              </a:rPr>
              <a:t>and make a very rough plan – </a:t>
            </a:r>
            <a:r>
              <a:rPr lang="en-US" sz="3000" b="1" dirty="0">
                <a:latin typeface="+mj-lt"/>
              </a:rPr>
              <a:t>Use the method taught in the Bootcamp sessions.</a:t>
            </a:r>
            <a:r>
              <a:rPr lang="en-US" sz="3000" i="0" dirty="0">
                <a:effectLst/>
                <a:latin typeface="+mj-lt"/>
              </a:rPr>
              <a:t>		</a:t>
            </a:r>
          </a:p>
          <a:p>
            <a:pPr lvl="1"/>
            <a:r>
              <a:rPr lang="en-US" sz="2600" i="0" dirty="0">
                <a:effectLst/>
                <a:latin typeface="+mj-lt"/>
              </a:rPr>
              <a:t>Accept that this plan is probably going to change.</a:t>
            </a:r>
          </a:p>
          <a:p>
            <a:r>
              <a:rPr lang="en-US" sz="3000" i="0" dirty="0">
                <a:effectLst/>
                <a:latin typeface="+mj-lt"/>
              </a:rPr>
              <a:t>Get something to run - i.e., printing the </a:t>
            </a:r>
            <a:r>
              <a:rPr lang="en-US" sz="3000" dirty="0">
                <a:latin typeface="+mj-lt"/>
              </a:rPr>
              <a:t>outputs</a:t>
            </a:r>
            <a:r>
              <a:rPr lang="en-US" sz="3000" i="0" dirty="0">
                <a:effectLst/>
                <a:latin typeface="+mj-lt"/>
              </a:rPr>
              <a:t> (or a reasonable sample of them).</a:t>
            </a:r>
          </a:p>
          <a:p>
            <a:r>
              <a:rPr lang="en-US" sz="3000" i="0" dirty="0">
                <a:effectLst/>
                <a:latin typeface="+mj-lt"/>
              </a:rPr>
              <a:t>Improve on your running solution by implementing the steps to your plan with real code.</a:t>
            </a:r>
          </a:p>
          <a:p>
            <a:pPr lvl="1"/>
            <a:r>
              <a:rPr lang="en-US" sz="2600" i="0" dirty="0">
                <a:effectLst/>
                <a:latin typeface="+mj-lt"/>
              </a:rPr>
              <a:t>The goal here is to make iteratively better running solutions until you get to the real solution</a:t>
            </a:r>
            <a:r>
              <a:rPr lang="en-US" sz="2600" dirty="0">
                <a:latin typeface="+mj-lt"/>
              </a:rPr>
              <a:t>.</a:t>
            </a:r>
          </a:p>
          <a:p>
            <a:r>
              <a:rPr lang="en-US" sz="3000" i="0" dirty="0">
                <a:effectLst/>
                <a:latin typeface="+mj-lt"/>
              </a:rPr>
              <a:t>If you're not sure why something isn't passing, then re-read the prompt and get a better understanding of the requirements.</a:t>
            </a:r>
          </a:p>
          <a:p>
            <a:pPr lvl="1"/>
            <a:r>
              <a:rPr lang="en-US" sz="2600" i="0" dirty="0">
                <a:effectLst/>
                <a:latin typeface="+mj-lt"/>
              </a:rPr>
              <a:t>It is a lot easier to re-read the prompt with "fresh" eyes if it's the first time you're looking at it closely</a:t>
            </a:r>
            <a:endParaRPr lang="en-US" sz="2600" dirty="0">
              <a:solidFill>
                <a:srgbClr val="333333"/>
              </a:solidFill>
              <a:latin typeface="+mj-lt"/>
            </a:endParaRPr>
          </a:p>
          <a:p>
            <a:pPr lvl="3"/>
            <a:endParaRPr lang="en-US" sz="2600" dirty="0">
              <a:solidFill>
                <a:srgbClr val="333333"/>
              </a:solidFill>
              <a:latin typeface="-apple-system"/>
            </a:endParaRPr>
          </a:p>
          <a:p>
            <a:pPr lvl="2"/>
            <a:endParaRPr lang="en-US" b="0" i="0" dirty="0">
              <a:solidFill>
                <a:srgbClr val="333333"/>
              </a:solidFill>
              <a:effectLst/>
              <a:latin typeface="-apple-system"/>
            </a:endParaRPr>
          </a:p>
          <a:p>
            <a:endParaRPr lang="en-US" dirty="0"/>
          </a:p>
        </p:txBody>
      </p:sp>
    </p:spTree>
    <p:extLst>
      <p:ext uri="{BB962C8B-B14F-4D97-AF65-F5344CB8AC3E}">
        <p14:creationId xmlns:p14="http://schemas.microsoft.com/office/powerpoint/2010/main" val="530328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8656914-2C93-59A2-6D4B-BA0182D8C2AA}"/>
              </a:ext>
            </a:extLst>
          </p:cNvPr>
          <p:cNvSpPr txBox="1">
            <a:spLocks/>
          </p:cNvSpPr>
          <p:nvPr/>
        </p:nvSpPr>
        <p:spPr>
          <a:xfrm>
            <a:off x="520700" y="2445153"/>
            <a:ext cx="11430000" cy="1014761"/>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pPr algn="ctr"/>
            <a:r>
              <a:rPr lang="en-US" dirty="0"/>
              <a:t>Open Discussion / Q&amp;A</a:t>
            </a:r>
          </a:p>
        </p:txBody>
      </p:sp>
    </p:spTree>
    <p:extLst>
      <p:ext uri="{BB962C8B-B14F-4D97-AF65-F5344CB8AC3E}">
        <p14:creationId xmlns:p14="http://schemas.microsoft.com/office/powerpoint/2010/main" val="1533161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Discussion Topics</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102290"/>
            <a:ext cx="11430000" cy="5035463"/>
          </a:xfrm>
        </p:spPr>
        <p:txBody>
          <a:bodyPr>
            <a:normAutofit/>
          </a:bodyPr>
          <a:lstStyle/>
          <a:p>
            <a:r>
              <a:rPr lang="en-US" sz="3600" dirty="0"/>
              <a:t>Key concepts for every exam</a:t>
            </a:r>
          </a:p>
          <a:p>
            <a:r>
              <a:rPr lang="en-US" sz="3600" dirty="0"/>
              <a:t>Topics for MT1</a:t>
            </a:r>
          </a:p>
          <a:p>
            <a:r>
              <a:rPr lang="en-US" sz="3600" dirty="0"/>
              <a:t>Study timing and planning</a:t>
            </a:r>
          </a:p>
          <a:p>
            <a:r>
              <a:rPr lang="en-US" sz="3600" dirty="0"/>
              <a:t>Considerations for when to take the exam</a:t>
            </a:r>
          </a:p>
          <a:p>
            <a:r>
              <a:rPr lang="en-US" sz="3600" dirty="0"/>
              <a:t>Student and TA thoughts on the exam</a:t>
            </a:r>
          </a:p>
          <a:p>
            <a:endParaRPr lang="en-US" sz="3600" dirty="0"/>
          </a:p>
          <a:p>
            <a:endParaRPr lang="en-US" sz="3200" dirty="0"/>
          </a:p>
          <a:p>
            <a:pPr lvl="1"/>
            <a:endParaRPr lang="en-US" sz="2400" dirty="0"/>
          </a:p>
        </p:txBody>
      </p:sp>
    </p:spTree>
    <p:extLst>
      <p:ext uri="{BB962C8B-B14F-4D97-AF65-F5344CB8AC3E}">
        <p14:creationId xmlns:p14="http://schemas.microsoft.com/office/powerpoint/2010/main" val="2611297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3"/>
            <a:ext cx="11430000" cy="793888"/>
          </a:xfrm>
        </p:spPr>
        <p:txBody>
          <a:bodyPr>
            <a:normAutofit/>
          </a:bodyPr>
          <a:lstStyle/>
          <a:p>
            <a:r>
              <a:rPr lang="en-US" dirty="0"/>
              <a:t>Key Concepts for Every Exam</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161454"/>
            <a:ext cx="11430000" cy="5493820"/>
          </a:xfrm>
        </p:spPr>
        <p:txBody>
          <a:bodyPr vert="horz" lIns="91440" tIns="45720" rIns="91440" bIns="45720" rtlCol="0" anchor="t">
            <a:normAutofit/>
          </a:bodyPr>
          <a:lstStyle/>
          <a:p>
            <a:r>
              <a:rPr lang="en-US" sz="3600" dirty="0">
                <a:latin typeface="Helvetica Neue"/>
                <a:ea typeface="Helvetica Neue" panose="02000503000000020004" pitchFamily="2" charset="0"/>
                <a:cs typeface="Helvetica Neue" panose="02000503000000020004" pitchFamily="2" charset="0"/>
              </a:rPr>
              <a:t>The test will ask you to do something that requires you to understand what the inputs and outputs are, and which functions will take you from input to output.</a:t>
            </a:r>
          </a:p>
          <a:p>
            <a:r>
              <a:rPr lang="en-US" sz="3600" dirty="0">
                <a:latin typeface="Helvetica Neue"/>
                <a:ea typeface="Helvetica Neue" panose="02000503000000020004" pitchFamily="2" charset="0"/>
                <a:cs typeface="Helvetica Neue" panose="02000503000000020004" pitchFamily="2" charset="0"/>
              </a:rPr>
              <a:t>Programming logic. What are the steps required, and in what order? </a:t>
            </a:r>
          </a:p>
          <a:p>
            <a:r>
              <a:rPr lang="en-US" sz="3600" dirty="0">
                <a:latin typeface="Helvetica Neue"/>
                <a:ea typeface="Helvetica Neue" panose="02000503000000020004" pitchFamily="2" charset="0"/>
                <a:cs typeface="Helvetica Neue" panose="02000503000000020004" pitchFamily="2" charset="0"/>
              </a:rPr>
              <a:t>Given a new module you have never seen before, read the docs and write basic functions</a:t>
            </a:r>
          </a:p>
          <a:p>
            <a:pPr marL="0" indent="0">
              <a:buNone/>
            </a:pPr>
            <a:endParaRPr lang="en-US" sz="36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8250199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3"/>
            <a:ext cx="11430000" cy="793888"/>
          </a:xfrm>
        </p:spPr>
        <p:txBody>
          <a:bodyPr>
            <a:normAutofit/>
          </a:bodyPr>
          <a:lstStyle/>
          <a:p>
            <a:r>
              <a:rPr lang="en-US" dirty="0"/>
              <a:t>Key Concepts for Every Exam -- 2</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161454"/>
            <a:ext cx="11430000" cy="5493820"/>
          </a:xfrm>
        </p:spPr>
        <p:txBody>
          <a:bodyPr vert="horz" lIns="91440" tIns="45720" rIns="91440" bIns="45720" rtlCol="0" anchor="t">
            <a:normAutofit/>
          </a:bodyPr>
          <a:lstStyle/>
          <a:p>
            <a:r>
              <a:rPr lang="en-US" sz="3600" dirty="0">
                <a:latin typeface="Helvetica Neue"/>
                <a:ea typeface="Helvetica Neue" panose="02000503000000020004" pitchFamily="2" charset="0"/>
                <a:cs typeface="Helvetica Neue" panose="02000503000000020004" pitchFamily="2" charset="0"/>
              </a:rPr>
              <a:t>Given a new concept, read about it, how it works and what is required, and write the code to output a result set.</a:t>
            </a:r>
          </a:p>
          <a:p>
            <a:r>
              <a:rPr lang="en-US" sz="3600" dirty="0">
                <a:latin typeface="Helvetica Neue"/>
                <a:ea typeface="Helvetica Neue" panose="02000503000000020004" pitchFamily="2" charset="0"/>
                <a:cs typeface="Helvetica Neue" panose="02000503000000020004" pitchFamily="2" charset="0"/>
              </a:rPr>
              <a:t>Troubleshoot both code and data, when the code does not work and/or the data output is incorrect.</a:t>
            </a:r>
          </a:p>
          <a:p>
            <a:r>
              <a:rPr lang="en-US" sz="3600" dirty="0">
                <a:latin typeface="Helvetica Neue"/>
                <a:ea typeface="Helvetica Neue" panose="02000503000000020004" pitchFamily="2" charset="0"/>
                <a:cs typeface="Helvetica Neue" panose="02000503000000020004" pitchFamily="2" charset="0"/>
              </a:rPr>
              <a:t>Read and understand the Exam Prep Guide on the course web site.</a:t>
            </a:r>
          </a:p>
          <a:p>
            <a:endParaRPr lang="en-US" sz="36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4626019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Topics for MT1 -- 1</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343024"/>
            <a:ext cx="11430000" cy="4950897"/>
          </a:xfrm>
        </p:spPr>
        <p:txBody>
          <a:bodyPr vert="horz" lIns="91440" tIns="45720" rIns="91440" bIns="45720" rtlCol="0" anchor="t">
            <a:normAutofit lnSpcReduction="10000"/>
          </a:bodyPr>
          <a:lstStyle/>
          <a:p>
            <a:r>
              <a:rPr lang="en-US" sz="3600" dirty="0">
                <a:latin typeface="Helvetica Neue"/>
                <a:ea typeface="Helvetica Neue" panose="02000503000000020004" pitchFamily="2" charset="0"/>
                <a:cs typeface="Helvetica Neue" panose="02000503000000020004" pitchFamily="2" charset="0"/>
              </a:rPr>
              <a:t>Python data structures</a:t>
            </a:r>
          </a:p>
          <a:p>
            <a:pPr lvl="1"/>
            <a:r>
              <a:rPr lang="en-US" sz="3200" dirty="0">
                <a:latin typeface="Helvetica Neue"/>
                <a:ea typeface="Helvetica Neue" panose="02000503000000020004" pitchFamily="2" charset="0"/>
                <a:cs typeface="Helvetica Neue" panose="02000503000000020004" pitchFamily="2" charset="0"/>
              </a:rPr>
              <a:t>Lists, dicts, and sets</a:t>
            </a:r>
          </a:p>
          <a:p>
            <a:pPr lvl="1"/>
            <a:r>
              <a:rPr lang="en-US" sz="3200" dirty="0" err="1">
                <a:latin typeface="Helvetica Neue"/>
                <a:ea typeface="Helvetica Neue" panose="02000503000000020004" pitchFamily="2" charset="0"/>
                <a:cs typeface="Helvetica Neue" panose="02000503000000020004" pitchFamily="2" charset="0"/>
              </a:rPr>
              <a:t>Json</a:t>
            </a:r>
            <a:r>
              <a:rPr lang="en-US" sz="3200" dirty="0">
                <a:latin typeface="Helvetica Neue"/>
                <a:ea typeface="Helvetica Neue" panose="02000503000000020004" pitchFamily="2" charset="0"/>
                <a:cs typeface="Helvetica Neue" panose="02000503000000020004" pitchFamily="2" charset="0"/>
              </a:rPr>
              <a:t> file to </a:t>
            </a:r>
            <a:r>
              <a:rPr lang="en-US" sz="3200" dirty="0" err="1">
                <a:latin typeface="Helvetica Neue"/>
                <a:ea typeface="Helvetica Neue" panose="02000503000000020004" pitchFamily="2" charset="0"/>
                <a:cs typeface="Helvetica Neue" panose="02000503000000020004" pitchFamily="2" charset="0"/>
              </a:rPr>
              <a:t>dict</a:t>
            </a:r>
            <a:endParaRPr lang="en-US" sz="3200" dirty="0">
              <a:latin typeface="Helvetica Neue"/>
              <a:ea typeface="Helvetica Neue" panose="02000503000000020004" pitchFamily="2" charset="0"/>
              <a:cs typeface="Helvetica Neue" panose="02000503000000020004" pitchFamily="2" charset="0"/>
            </a:endParaRPr>
          </a:p>
          <a:p>
            <a:pPr lvl="1"/>
            <a:r>
              <a:rPr lang="en-US" sz="3200" dirty="0">
                <a:latin typeface="Helvetica Neue"/>
                <a:ea typeface="Helvetica Neue" panose="02000503000000020004" pitchFamily="2" charset="0"/>
                <a:cs typeface="Helvetica Neue" panose="02000503000000020004" pitchFamily="2" charset="0"/>
              </a:rPr>
              <a:t>Nested data structures and combinations of them</a:t>
            </a:r>
          </a:p>
          <a:p>
            <a:pPr lvl="1"/>
            <a:r>
              <a:rPr lang="en-US" sz="3200" dirty="0">
                <a:latin typeface="Helvetica Neue"/>
                <a:ea typeface="Helvetica Neue" panose="02000503000000020004" pitchFamily="2" charset="0"/>
                <a:cs typeface="Helvetica Neue" panose="02000503000000020004" pitchFamily="2" charset="0"/>
              </a:rPr>
              <a:t>What they do, when they apply, how to manipulate them</a:t>
            </a:r>
          </a:p>
          <a:p>
            <a:pPr lvl="1"/>
            <a:r>
              <a:rPr lang="en-US" sz="3200" dirty="0">
                <a:latin typeface="Helvetica Neue"/>
                <a:ea typeface="Helvetica Neue" panose="02000503000000020004" pitchFamily="2" charset="0"/>
                <a:cs typeface="Helvetica Neue" panose="02000503000000020004" pitchFamily="2" charset="0"/>
              </a:rPr>
              <a:t>Dictionary items(), keys()</a:t>
            </a:r>
          </a:p>
          <a:p>
            <a:pPr lvl="1"/>
            <a:r>
              <a:rPr lang="en-US" sz="3200" dirty="0">
                <a:latin typeface="Helvetica Neue"/>
                <a:ea typeface="Helvetica Neue" panose="02000503000000020004" pitchFamily="2" charset="0"/>
                <a:cs typeface="Helvetica Neue" panose="02000503000000020004" pitchFamily="2" charset="0"/>
              </a:rPr>
              <a:t>Enumerate, zip</a:t>
            </a:r>
          </a:p>
          <a:p>
            <a:pPr lvl="1"/>
            <a:r>
              <a:rPr lang="en-US" sz="3200" dirty="0">
                <a:latin typeface="Helvetica Neue"/>
                <a:ea typeface="Helvetica Neue" panose="02000503000000020004" pitchFamily="2" charset="0"/>
                <a:cs typeface="Helvetica Neue" panose="02000503000000020004" pitchFamily="2" charset="0"/>
              </a:rPr>
              <a:t>Sorting, and output first/last “n” elements</a:t>
            </a:r>
          </a:p>
          <a:p>
            <a:pPr lvl="1"/>
            <a:r>
              <a:rPr lang="en-US" sz="3200" dirty="0">
                <a:latin typeface="Helvetica Neue"/>
                <a:ea typeface="Helvetica Neue" panose="02000503000000020004" pitchFamily="2" charset="0"/>
                <a:cs typeface="Helvetica Neue" panose="02000503000000020004" pitchFamily="2" charset="0"/>
              </a:rPr>
              <a:t>Summary functions – min, max, median, </a:t>
            </a:r>
            <a:r>
              <a:rPr lang="en-US" sz="3200" dirty="0" err="1">
                <a:latin typeface="Helvetica Neue"/>
                <a:ea typeface="Helvetica Neue" panose="02000503000000020004" pitchFamily="2" charset="0"/>
                <a:cs typeface="Helvetica Neue" panose="02000503000000020004" pitchFamily="2" charset="0"/>
              </a:rPr>
              <a:t>etc</a:t>
            </a:r>
            <a:endParaRPr lang="en-US" sz="3200" dirty="0">
              <a:latin typeface="Helvetica Neue"/>
              <a:ea typeface="Helvetica Neue" panose="02000503000000020004" pitchFamily="2" charset="0"/>
              <a:cs typeface="Helvetica Neue" panose="02000503000000020004" pitchFamily="2" charset="0"/>
            </a:endParaRPr>
          </a:p>
          <a:p>
            <a:pPr lvl="1"/>
            <a:r>
              <a:rPr lang="en-US" sz="3200" dirty="0">
                <a:latin typeface="Helvetica Neue"/>
                <a:ea typeface="Helvetica Neue" panose="02000503000000020004" pitchFamily="2" charset="0"/>
                <a:cs typeface="Helvetica Neue" panose="02000503000000020004" pitchFamily="2" charset="0"/>
              </a:rPr>
              <a:t>copy() and deepcopy() for nested data structures</a:t>
            </a:r>
          </a:p>
          <a:p>
            <a:endParaRPr lang="en-US" sz="36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2292243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Topics for MT1 -- 2</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343024"/>
            <a:ext cx="11430000" cy="4950897"/>
          </a:xfrm>
        </p:spPr>
        <p:txBody>
          <a:bodyPr vert="horz" lIns="91440" tIns="45720" rIns="91440" bIns="45720" rtlCol="0" anchor="t">
            <a:normAutofit/>
          </a:bodyPr>
          <a:lstStyle/>
          <a:p>
            <a:r>
              <a:rPr lang="en-US" sz="3600" dirty="0">
                <a:latin typeface="Helvetica Neue"/>
                <a:ea typeface="Helvetica Neue" panose="02000503000000020004" pitchFamily="2" charset="0"/>
                <a:cs typeface="Helvetica Neue" panose="02000503000000020004" pitchFamily="2" charset="0"/>
              </a:rPr>
              <a:t>String manipulation and regex</a:t>
            </a:r>
          </a:p>
          <a:p>
            <a:pPr lvl="1"/>
            <a:r>
              <a:rPr lang="en-US" sz="3200" dirty="0">
                <a:latin typeface="Helvetica Neue"/>
                <a:ea typeface="Helvetica Neue" panose="02000503000000020004" pitchFamily="2" charset="0"/>
                <a:cs typeface="Helvetica Neue" panose="02000503000000020004" pitchFamily="2" charset="0"/>
              </a:rPr>
              <a:t>When to use regex or not</a:t>
            </a:r>
          </a:p>
          <a:p>
            <a:pPr lvl="1"/>
            <a:r>
              <a:rPr lang="en-US" sz="3200" dirty="0">
                <a:latin typeface="Helvetica Neue"/>
                <a:ea typeface="Helvetica Neue" panose="02000503000000020004" pitchFamily="2" charset="0"/>
                <a:cs typeface="Helvetica Neue" panose="02000503000000020004" pitchFamily="2" charset="0"/>
              </a:rPr>
              <a:t>Split(), replace() functions</a:t>
            </a:r>
          </a:p>
          <a:p>
            <a:r>
              <a:rPr lang="en-US" sz="3600" dirty="0">
                <a:latin typeface="Helvetica Neue"/>
                <a:ea typeface="Helvetica Neue" panose="02000503000000020004" pitchFamily="2" charset="0"/>
                <a:cs typeface="Helvetica Neue" panose="02000503000000020004" pitchFamily="2" charset="0"/>
              </a:rPr>
              <a:t>Translate equations to code</a:t>
            </a:r>
          </a:p>
          <a:p>
            <a:pPr lvl="1"/>
            <a:r>
              <a:rPr lang="en-US" sz="3200" dirty="0">
                <a:latin typeface="Helvetica Neue"/>
                <a:ea typeface="Helvetica Neue" panose="02000503000000020004" pitchFamily="2" charset="0"/>
                <a:cs typeface="Helvetica Neue" panose="02000503000000020004" pitchFamily="2" charset="0"/>
              </a:rPr>
              <a:t>Given a statistical equation, translate to Python</a:t>
            </a:r>
          </a:p>
          <a:p>
            <a:pPr lvl="1"/>
            <a:r>
              <a:rPr lang="en-US" sz="3200" dirty="0">
                <a:latin typeface="Helvetica Neue"/>
                <a:ea typeface="Helvetica Neue" panose="02000503000000020004" pitchFamily="2" charset="0"/>
                <a:cs typeface="Helvetica Neue" panose="02000503000000020004" pitchFamily="2" charset="0"/>
              </a:rPr>
              <a:t>Use built in functions or hand code</a:t>
            </a:r>
          </a:p>
          <a:p>
            <a:pPr lvl="1"/>
            <a:r>
              <a:rPr lang="en-US" sz="3200" dirty="0">
                <a:latin typeface="Helvetica Neue"/>
                <a:ea typeface="Helvetica Neue" panose="02000503000000020004" pitchFamily="2" charset="0"/>
                <a:cs typeface="Helvetica Neue" panose="02000503000000020004" pitchFamily="2" charset="0"/>
              </a:rPr>
              <a:t>Output results to data structures (list, </a:t>
            </a:r>
            <a:r>
              <a:rPr lang="en-US" sz="3200" dirty="0" err="1">
                <a:latin typeface="Helvetica Neue"/>
                <a:ea typeface="Helvetica Neue" panose="02000503000000020004" pitchFamily="2" charset="0"/>
                <a:cs typeface="Helvetica Neue" panose="02000503000000020004" pitchFamily="2" charset="0"/>
              </a:rPr>
              <a:t>dict</a:t>
            </a:r>
            <a:r>
              <a:rPr lang="en-US" sz="3200" dirty="0">
                <a:latin typeface="Helvetica Neue"/>
                <a:ea typeface="Helvetica Neue" panose="02000503000000020004" pitchFamily="2" charset="0"/>
                <a:cs typeface="Helvetica Neue" panose="02000503000000020004" pitchFamily="2" charset="0"/>
              </a:rPr>
              <a:t>, set, </a:t>
            </a:r>
            <a:r>
              <a:rPr lang="en-US" sz="3200" dirty="0" err="1">
                <a:latin typeface="Helvetica Neue"/>
                <a:ea typeface="Helvetica Neue" panose="02000503000000020004" pitchFamily="2" charset="0"/>
                <a:cs typeface="Helvetica Neue" panose="02000503000000020004" pitchFamily="2" charset="0"/>
              </a:rPr>
              <a:t>etc</a:t>
            </a:r>
            <a:r>
              <a:rPr lang="en-US" sz="3200" dirty="0">
                <a:latin typeface="Helvetica Neue"/>
                <a:ea typeface="Helvetica Neue" panose="02000503000000020004" pitchFamily="2" charset="0"/>
                <a:cs typeface="Helvetica Neue" panose="02000503000000020004" pitchFamily="2" charset="0"/>
              </a:rPr>
              <a:t>)</a:t>
            </a:r>
          </a:p>
          <a:p>
            <a:pPr lvl="1"/>
            <a:endParaRPr lang="en-US" sz="3200" dirty="0">
              <a:latin typeface="Helvetica Neue"/>
              <a:ea typeface="Helvetica Neue" panose="02000503000000020004" pitchFamily="2" charset="0"/>
              <a:cs typeface="Helvetica Neue" panose="02000503000000020004" pitchFamily="2" charset="0"/>
            </a:endParaRPr>
          </a:p>
          <a:p>
            <a:endParaRPr lang="en-US" sz="36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39433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2"/>
            <a:ext cx="11430000" cy="487767"/>
          </a:xfrm>
        </p:spPr>
        <p:txBody>
          <a:bodyPr>
            <a:normAutofit fontScale="90000"/>
          </a:bodyPr>
          <a:lstStyle/>
          <a:p>
            <a:r>
              <a:rPr lang="en-US" dirty="0"/>
              <a:t>Study Timing and Planning -- 1</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688489"/>
            <a:ext cx="11689080" cy="5968789"/>
          </a:xfrm>
        </p:spPr>
        <p:txBody>
          <a:bodyPr>
            <a:normAutofit/>
          </a:bodyPr>
          <a:lstStyle/>
          <a:p>
            <a:pPr algn="l">
              <a:buFont typeface="Arial" panose="020B0604020202020204" pitchFamily="34" charset="0"/>
              <a:buChar char="•"/>
            </a:pPr>
            <a:r>
              <a:rPr lang="en-US" sz="3600" b="0" i="0" dirty="0">
                <a:solidFill>
                  <a:srgbClr val="333333"/>
                </a:solidFill>
                <a:effectLst/>
                <a:latin typeface="-apple-system"/>
              </a:rPr>
              <a:t>What is your study plan? </a:t>
            </a:r>
            <a:r>
              <a:rPr lang="en-US" sz="3600" dirty="0">
                <a:solidFill>
                  <a:srgbClr val="333333"/>
                </a:solidFill>
                <a:latin typeface="-apple-system"/>
              </a:rPr>
              <a:t>What are the tasks?</a:t>
            </a:r>
            <a:endParaRPr lang="en-US" sz="3600" b="0" i="0" dirty="0">
              <a:solidFill>
                <a:srgbClr val="333333"/>
              </a:solidFill>
              <a:effectLst/>
              <a:latin typeface="-apple-system"/>
            </a:endParaRPr>
          </a:p>
          <a:p>
            <a:pPr lvl="1"/>
            <a:r>
              <a:rPr lang="en-US" sz="3200" dirty="0">
                <a:solidFill>
                  <a:srgbClr val="333333"/>
                </a:solidFill>
                <a:latin typeface="-apple-system"/>
              </a:rPr>
              <a:t>What day will you take the test? (See next slide)</a:t>
            </a:r>
          </a:p>
          <a:p>
            <a:pPr lvl="1"/>
            <a:r>
              <a:rPr lang="en-US" sz="3200" dirty="0">
                <a:solidFill>
                  <a:srgbClr val="333333"/>
                </a:solidFill>
                <a:latin typeface="-apple-system"/>
              </a:rPr>
              <a:t>Put together your plan</a:t>
            </a:r>
          </a:p>
          <a:p>
            <a:pPr lvl="1"/>
            <a:r>
              <a:rPr lang="en-US" sz="3200" dirty="0">
                <a:solidFill>
                  <a:srgbClr val="333333"/>
                </a:solidFill>
                <a:latin typeface="-apple-system"/>
              </a:rPr>
              <a:t>Tasks recommended by the Teaching Staff</a:t>
            </a:r>
          </a:p>
          <a:p>
            <a:pPr lvl="2"/>
            <a:r>
              <a:rPr lang="en-US" sz="2800" dirty="0">
                <a:solidFill>
                  <a:srgbClr val="333333"/>
                </a:solidFill>
                <a:latin typeface="-apple-system"/>
              </a:rPr>
              <a:t>Review ALL the exam-related pages.</a:t>
            </a:r>
          </a:p>
          <a:p>
            <a:pPr lvl="3"/>
            <a:r>
              <a:rPr lang="en-US" sz="2200" i="0" dirty="0">
                <a:effectLst/>
                <a:latin typeface="-apple-system"/>
              </a:rPr>
              <a:t>“</a:t>
            </a:r>
            <a:r>
              <a:rPr lang="en-US" sz="2200" dirty="0">
                <a:latin typeface="-apple-system"/>
              </a:rPr>
              <a:t>R</a:t>
            </a:r>
            <a:r>
              <a:rPr lang="en-US" sz="2200" i="0" dirty="0">
                <a:effectLst/>
                <a:latin typeface="-apple-system"/>
              </a:rPr>
              <a:t>eview" means know what is on there and keep that accessible so you can jump to it if needed. </a:t>
            </a:r>
            <a:r>
              <a:rPr lang="en-US" sz="2200" b="1" i="0" dirty="0">
                <a:effectLst/>
                <a:latin typeface="-apple-system"/>
              </a:rPr>
              <a:t>For the staff, there is no excuse for skipping this step</a:t>
            </a:r>
            <a:r>
              <a:rPr lang="en-US" sz="2800" b="1" dirty="0">
                <a:latin typeface="-apple-system"/>
              </a:rPr>
              <a:t>.</a:t>
            </a:r>
            <a:endParaRPr lang="en-US" sz="2600" b="1" dirty="0">
              <a:solidFill>
                <a:srgbClr val="333333"/>
              </a:solidFill>
              <a:latin typeface="-apple-system"/>
            </a:endParaRPr>
          </a:p>
          <a:p>
            <a:pPr lvl="2"/>
            <a:r>
              <a:rPr lang="en-US" sz="2800" dirty="0">
                <a:solidFill>
                  <a:srgbClr val="333333"/>
                </a:solidFill>
                <a:latin typeface="-apple-system"/>
              </a:rPr>
              <a:t>Review the Exam Prep Guide -- </a:t>
            </a:r>
            <a:r>
              <a:rPr lang="en-US" sz="2800" dirty="0">
                <a:solidFill>
                  <a:srgbClr val="333333"/>
                </a:solidFill>
                <a:latin typeface="-apple-system"/>
                <a:hlinkClick r:id="rId2"/>
              </a:rPr>
              <a:t>Exam Prep Guide</a:t>
            </a:r>
            <a:endParaRPr lang="en-US" sz="2800" dirty="0">
              <a:solidFill>
                <a:srgbClr val="333333"/>
              </a:solidFill>
              <a:latin typeface="-apple-system"/>
            </a:endParaRPr>
          </a:p>
          <a:p>
            <a:pPr lvl="3"/>
            <a:r>
              <a:rPr lang="en-US" sz="2600" dirty="0">
                <a:solidFill>
                  <a:srgbClr val="333333"/>
                </a:solidFill>
                <a:latin typeface="-apple-system"/>
              </a:rPr>
              <a:t>This is a GREAT template for organizing your studying.</a:t>
            </a:r>
            <a:endParaRPr lang="en-US" sz="2800" dirty="0">
              <a:solidFill>
                <a:srgbClr val="333333"/>
              </a:solidFill>
              <a:latin typeface="-apple-system"/>
            </a:endParaRPr>
          </a:p>
          <a:p>
            <a:pPr lvl="2"/>
            <a:r>
              <a:rPr lang="en-US" sz="2800" dirty="0">
                <a:solidFill>
                  <a:srgbClr val="333333"/>
                </a:solidFill>
                <a:latin typeface="-apple-system"/>
              </a:rPr>
              <a:t>Review the Exam Summary (have this open during the exam) -- </a:t>
            </a:r>
            <a:r>
              <a:rPr lang="en-US" sz="2800" dirty="0">
                <a:solidFill>
                  <a:srgbClr val="333333"/>
                </a:solidFill>
                <a:latin typeface="-apple-system"/>
                <a:hlinkClick r:id="rId3"/>
              </a:rPr>
              <a:t>Exam Summary</a:t>
            </a:r>
            <a:endParaRPr lang="en-US" sz="2800" dirty="0">
              <a:solidFill>
                <a:srgbClr val="333333"/>
              </a:solidFill>
              <a:latin typeface="-apple-system"/>
            </a:endParaRPr>
          </a:p>
          <a:p>
            <a:pPr lvl="2"/>
            <a:r>
              <a:rPr lang="en-US" sz="2800" dirty="0">
                <a:solidFill>
                  <a:srgbClr val="333333"/>
                </a:solidFill>
                <a:latin typeface="-apple-system"/>
              </a:rPr>
              <a:t>Review the Troubleshooting Guide -- </a:t>
            </a:r>
            <a:r>
              <a:rPr lang="en-US" sz="2800" dirty="0">
                <a:solidFill>
                  <a:srgbClr val="333333"/>
                </a:solidFill>
                <a:latin typeface="-apple-system"/>
                <a:hlinkClick r:id="rId4"/>
              </a:rPr>
              <a:t>Troubleshooting Guide</a:t>
            </a:r>
            <a:endParaRPr lang="en-US" sz="2800" dirty="0">
              <a:solidFill>
                <a:srgbClr val="333333"/>
              </a:solidFill>
              <a:latin typeface="-apple-system"/>
            </a:endParaRPr>
          </a:p>
          <a:p>
            <a:pPr lvl="2"/>
            <a:r>
              <a:rPr lang="en-US" sz="2800" dirty="0">
                <a:solidFill>
                  <a:srgbClr val="333333"/>
                </a:solidFill>
                <a:latin typeface="-apple-system"/>
              </a:rPr>
              <a:t>Develop your cheat sheets/references/bookmarks</a:t>
            </a:r>
          </a:p>
          <a:p>
            <a:pPr lvl="2"/>
            <a:endParaRPr lang="en-US" sz="3200" dirty="0">
              <a:solidFill>
                <a:srgbClr val="333333"/>
              </a:solidFill>
              <a:latin typeface="-apple-system"/>
            </a:endParaRPr>
          </a:p>
          <a:p>
            <a:pPr lvl="3"/>
            <a:endParaRPr lang="en-US" sz="2600" dirty="0">
              <a:solidFill>
                <a:srgbClr val="333333"/>
              </a:solidFill>
              <a:latin typeface="-apple-system"/>
            </a:endParaRPr>
          </a:p>
          <a:p>
            <a:pPr lvl="2"/>
            <a:endParaRPr lang="en-US" b="0" i="0" dirty="0">
              <a:solidFill>
                <a:srgbClr val="333333"/>
              </a:solidFill>
              <a:effectLst/>
              <a:latin typeface="-apple-system"/>
            </a:endParaRPr>
          </a:p>
          <a:p>
            <a:endParaRPr lang="en-US" dirty="0"/>
          </a:p>
        </p:txBody>
      </p:sp>
      <p:pic>
        <p:nvPicPr>
          <p:cNvPr id="7" name="Picture 6" descr="Graphical user interface, application, table&#10;&#10;Description automatically generated">
            <a:extLst>
              <a:ext uri="{FF2B5EF4-FFF2-40B4-BE49-F238E27FC236}">
                <a16:creationId xmlns:a16="http://schemas.microsoft.com/office/drawing/2014/main" id="{61884462-25C6-1E81-6D9E-5AF799F4EADA}"/>
              </a:ext>
            </a:extLst>
          </p:cNvPr>
          <p:cNvPicPr>
            <a:picLocks noChangeAspect="1"/>
          </p:cNvPicPr>
          <p:nvPr/>
        </p:nvPicPr>
        <p:blipFill>
          <a:blip r:embed="rId5"/>
          <a:stretch>
            <a:fillRect/>
          </a:stretch>
        </p:blipFill>
        <p:spPr>
          <a:xfrm>
            <a:off x="9316570" y="200722"/>
            <a:ext cx="2623970" cy="2679128"/>
          </a:xfrm>
          <a:prstGeom prst="rect">
            <a:avLst/>
          </a:prstGeom>
        </p:spPr>
      </p:pic>
    </p:spTree>
    <p:extLst>
      <p:ext uri="{BB962C8B-B14F-4D97-AF65-F5344CB8AC3E}">
        <p14:creationId xmlns:p14="http://schemas.microsoft.com/office/powerpoint/2010/main" val="3854788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2"/>
            <a:ext cx="11430000" cy="487767"/>
          </a:xfrm>
        </p:spPr>
        <p:txBody>
          <a:bodyPr>
            <a:normAutofit fontScale="90000"/>
          </a:bodyPr>
          <a:lstStyle/>
          <a:p>
            <a:r>
              <a:rPr lang="en-US" dirty="0"/>
              <a:t>Study Timing and Planning -- 2</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688489"/>
            <a:ext cx="11430000" cy="5968789"/>
          </a:xfrm>
        </p:spPr>
        <p:txBody>
          <a:bodyPr>
            <a:normAutofit/>
          </a:bodyPr>
          <a:lstStyle/>
          <a:p>
            <a:pPr algn="l">
              <a:buFont typeface="Arial" panose="020B0604020202020204" pitchFamily="34" charset="0"/>
              <a:buChar char="•"/>
            </a:pPr>
            <a:r>
              <a:rPr lang="en-US" sz="3600" b="0" i="0" dirty="0">
                <a:solidFill>
                  <a:srgbClr val="333333"/>
                </a:solidFill>
                <a:effectLst/>
                <a:latin typeface="-apple-system"/>
              </a:rPr>
              <a:t>What is your study plan? </a:t>
            </a:r>
            <a:r>
              <a:rPr lang="en-US" sz="3600" dirty="0">
                <a:solidFill>
                  <a:srgbClr val="333333"/>
                </a:solidFill>
                <a:latin typeface="-apple-system"/>
              </a:rPr>
              <a:t>What are the tasks to do?</a:t>
            </a:r>
            <a:endParaRPr lang="en-US" sz="3600" b="0" i="0" dirty="0">
              <a:solidFill>
                <a:srgbClr val="333333"/>
              </a:solidFill>
              <a:effectLst/>
              <a:latin typeface="-apple-system"/>
            </a:endParaRPr>
          </a:p>
          <a:p>
            <a:pPr lvl="1"/>
            <a:r>
              <a:rPr lang="en-US" sz="3200" dirty="0">
                <a:solidFill>
                  <a:srgbClr val="333333"/>
                </a:solidFill>
                <a:latin typeface="-apple-system"/>
              </a:rPr>
              <a:t>Tasks recommended by the Teaching Staff -- continued</a:t>
            </a:r>
          </a:p>
          <a:p>
            <a:pPr lvl="2"/>
            <a:r>
              <a:rPr lang="en-US" sz="2800" dirty="0">
                <a:solidFill>
                  <a:srgbClr val="333333"/>
                </a:solidFill>
                <a:latin typeface="-apple-system"/>
              </a:rPr>
              <a:t>Do the PMT1 notebooks – See listing -- </a:t>
            </a:r>
            <a:r>
              <a:rPr lang="en-US" sz="2800" dirty="0">
                <a:solidFill>
                  <a:srgbClr val="333333"/>
                </a:solidFill>
                <a:latin typeface="-apple-system"/>
                <a:hlinkClick r:id="rId2"/>
              </a:rPr>
              <a:t>Practice Problems</a:t>
            </a:r>
            <a:endParaRPr lang="en-US" sz="2800" dirty="0">
              <a:solidFill>
                <a:srgbClr val="333333"/>
              </a:solidFill>
              <a:latin typeface="-apple-system"/>
            </a:endParaRPr>
          </a:p>
          <a:p>
            <a:pPr lvl="2"/>
            <a:r>
              <a:rPr lang="en-US" sz="2800" dirty="0">
                <a:solidFill>
                  <a:srgbClr val="333333"/>
                </a:solidFill>
                <a:latin typeface="-apple-system"/>
              </a:rPr>
              <a:t>Do AT LEAST ONE PMT1 Notebook </a:t>
            </a:r>
            <a:r>
              <a:rPr lang="en-US" sz="2800" b="1" dirty="0">
                <a:solidFill>
                  <a:srgbClr val="333333"/>
                </a:solidFill>
                <a:latin typeface="-apple-system"/>
              </a:rPr>
              <a:t>UNDER EXAM CONDITIONS.</a:t>
            </a:r>
          </a:p>
          <a:p>
            <a:pPr lvl="3"/>
            <a:r>
              <a:rPr lang="en-US" sz="2600" b="1" dirty="0">
                <a:solidFill>
                  <a:srgbClr val="333333"/>
                </a:solidFill>
                <a:latin typeface="-apple-system"/>
              </a:rPr>
              <a:t>Preferably TWO EXAMS.</a:t>
            </a:r>
          </a:p>
          <a:p>
            <a:pPr lvl="3"/>
            <a:r>
              <a:rPr lang="en-US" sz="2600" dirty="0">
                <a:solidFill>
                  <a:srgbClr val="333333"/>
                </a:solidFill>
                <a:latin typeface="-apple-system"/>
              </a:rPr>
              <a:t>4-hour time limit (for Tier 1 PMT1 NBs)</a:t>
            </a:r>
          </a:p>
          <a:p>
            <a:pPr lvl="3"/>
            <a:r>
              <a:rPr lang="en-US" sz="2600" dirty="0">
                <a:solidFill>
                  <a:srgbClr val="333333"/>
                </a:solidFill>
                <a:latin typeface="-apple-system"/>
              </a:rPr>
              <a:t>One monitor</a:t>
            </a:r>
          </a:p>
          <a:p>
            <a:pPr lvl="3"/>
            <a:r>
              <a:rPr lang="en-US" sz="2600" dirty="0">
                <a:solidFill>
                  <a:srgbClr val="333333"/>
                </a:solidFill>
                <a:latin typeface="-apple-system"/>
              </a:rPr>
              <a:t>Cheat sheets/references/bookmarks in use</a:t>
            </a:r>
          </a:p>
          <a:p>
            <a:pPr lvl="3"/>
            <a:r>
              <a:rPr lang="en-US" sz="2600" b="1" dirty="0">
                <a:solidFill>
                  <a:srgbClr val="333333"/>
                </a:solidFill>
                <a:latin typeface="-apple-system"/>
              </a:rPr>
              <a:t>Perform an after-exam critique of yourself.</a:t>
            </a:r>
          </a:p>
          <a:p>
            <a:pPr lvl="4"/>
            <a:r>
              <a:rPr lang="en-US" sz="2600" dirty="0">
                <a:solidFill>
                  <a:srgbClr val="333333"/>
                </a:solidFill>
                <a:latin typeface="-apple-system"/>
              </a:rPr>
              <a:t>What did you do well?</a:t>
            </a:r>
          </a:p>
          <a:p>
            <a:pPr lvl="4"/>
            <a:r>
              <a:rPr lang="en-US" sz="2600" dirty="0">
                <a:solidFill>
                  <a:srgbClr val="333333"/>
                </a:solidFill>
                <a:latin typeface="-apple-system"/>
              </a:rPr>
              <a:t>What did not go well, and how can I improve on that?</a:t>
            </a:r>
          </a:p>
          <a:p>
            <a:pPr lvl="1"/>
            <a:r>
              <a:rPr lang="en-US" sz="3200" dirty="0">
                <a:solidFill>
                  <a:srgbClr val="333333"/>
                </a:solidFill>
                <a:latin typeface="-apple-system"/>
              </a:rPr>
              <a:t>Put your plan on the calendar, and execute the plan</a:t>
            </a:r>
          </a:p>
          <a:p>
            <a:pPr lvl="3"/>
            <a:endParaRPr lang="en-US" sz="2600" dirty="0">
              <a:solidFill>
                <a:srgbClr val="333333"/>
              </a:solidFill>
              <a:latin typeface="-apple-system"/>
            </a:endParaRPr>
          </a:p>
          <a:p>
            <a:pPr lvl="2"/>
            <a:endParaRPr lang="en-US" b="0" i="0" dirty="0">
              <a:solidFill>
                <a:srgbClr val="333333"/>
              </a:solidFill>
              <a:effectLst/>
              <a:latin typeface="-apple-system"/>
            </a:endParaRPr>
          </a:p>
          <a:p>
            <a:endParaRPr lang="en-US" dirty="0"/>
          </a:p>
        </p:txBody>
      </p:sp>
    </p:spTree>
    <p:extLst>
      <p:ext uri="{BB962C8B-B14F-4D97-AF65-F5344CB8AC3E}">
        <p14:creationId xmlns:p14="http://schemas.microsoft.com/office/powerpoint/2010/main" val="2679968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2"/>
            <a:ext cx="11430000" cy="487767"/>
          </a:xfrm>
        </p:spPr>
        <p:txBody>
          <a:bodyPr>
            <a:normAutofit fontScale="90000"/>
          </a:bodyPr>
          <a:lstStyle/>
          <a:p>
            <a:r>
              <a:rPr lang="en-US" dirty="0"/>
              <a:t>Thoughts on When to Take the Exam</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688489"/>
            <a:ext cx="11430000" cy="5968789"/>
          </a:xfrm>
        </p:spPr>
        <p:txBody>
          <a:bodyPr>
            <a:normAutofit fontScale="92500" lnSpcReduction="20000"/>
          </a:bodyPr>
          <a:lstStyle/>
          <a:p>
            <a:pPr algn="l">
              <a:buFont typeface="Arial" panose="020B0604020202020204" pitchFamily="34" charset="0"/>
              <a:buChar char="•"/>
            </a:pPr>
            <a:r>
              <a:rPr lang="en-US" sz="3600" b="0" i="0" dirty="0">
                <a:solidFill>
                  <a:srgbClr val="333333"/>
                </a:solidFill>
                <a:effectLst/>
                <a:latin typeface="-apple-system"/>
              </a:rPr>
              <a:t>TA Coverage is </a:t>
            </a:r>
            <a:r>
              <a:rPr lang="en-US" sz="3600" b="1" i="0" dirty="0">
                <a:solidFill>
                  <a:srgbClr val="333333"/>
                </a:solidFill>
                <a:effectLst/>
                <a:latin typeface="-apple-system"/>
              </a:rPr>
              <a:t>generally</a:t>
            </a:r>
            <a:r>
              <a:rPr lang="en-US" sz="3600" b="0" i="0" dirty="0">
                <a:solidFill>
                  <a:srgbClr val="333333"/>
                </a:solidFill>
                <a:effectLst/>
                <a:latin typeface="-apple-system"/>
              </a:rPr>
              <a:t> 8:00 AM to 11:00 PM EDT</a:t>
            </a:r>
          </a:p>
          <a:p>
            <a:pPr lvl="1"/>
            <a:r>
              <a:rPr lang="en-US" dirty="0">
                <a:solidFill>
                  <a:srgbClr val="333333"/>
                </a:solidFill>
                <a:latin typeface="-apple-system"/>
              </a:rPr>
              <a:t>If you take outside of this window, support will not be immediate.</a:t>
            </a:r>
          </a:p>
          <a:p>
            <a:pPr lvl="1"/>
            <a:r>
              <a:rPr lang="en-US" b="0" i="0" dirty="0">
                <a:solidFill>
                  <a:srgbClr val="333333"/>
                </a:solidFill>
                <a:effectLst/>
                <a:latin typeface="-apple-system"/>
              </a:rPr>
              <a:t>Also note that many of the answers the TA’s provide are direct copy/paste from the </a:t>
            </a:r>
            <a:r>
              <a:rPr lang="en-US" b="0" i="0" dirty="0">
                <a:solidFill>
                  <a:srgbClr val="333333"/>
                </a:solidFill>
                <a:effectLst/>
                <a:latin typeface="-apple-system"/>
                <a:hlinkClick r:id="rId2"/>
              </a:rPr>
              <a:t>Troubleshooting Guide</a:t>
            </a:r>
            <a:r>
              <a:rPr lang="en-US" dirty="0">
                <a:solidFill>
                  <a:srgbClr val="333333"/>
                </a:solidFill>
                <a:latin typeface="-apple-system"/>
              </a:rPr>
              <a:t>.</a:t>
            </a:r>
          </a:p>
          <a:p>
            <a:pPr lvl="1"/>
            <a:r>
              <a:rPr lang="en-US" b="0" i="0" dirty="0">
                <a:solidFill>
                  <a:srgbClr val="333333"/>
                </a:solidFill>
                <a:effectLst/>
                <a:latin typeface="-apple-system"/>
              </a:rPr>
              <a:t>So, in many cases, if you have followed the guide, you won’t need TA help, because you will have already done what we recommend.</a:t>
            </a:r>
          </a:p>
          <a:p>
            <a:pPr algn="l">
              <a:buFont typeface="Arial" panose="020B0604020202020204" pitchFamily="34" charset="0"/>
              <a:buChar char="•"/>
            </a:pPr>
            <a:r>
              <a:rPr lang="en-US" sz="3600" b="0" i="0" dirty="0">
                <a:solidFill>
                  <a:srgbClr val="333333"/>
                </a:solidFill>
                <a:effectLst/>
                <a:latin typeface="-apple-system"/>
              </a:rPr>
              <a:t>Friday/Weekend</a:t>
            </a:r>
          </a:p>
          <a:p>
            <a:pPr lvl="1"/>
            <a:r>
              <a:rPr lang="en-US" dirty="0">
                <a:solidFill>
                  <a:srgbClr val="333333"/>
                </a:solidFill>
                <a:latin typeface="-apple-system"/>
              </a:rPr>
              <a:t>Opens at 8:00 AM EDT Friday.</a:t>
            </a:r>
          </a:p>
          <a:p>
            <a:pPr lvl="1"/>
            <a:r>
              <a:rPr lang="en-US" b="0" i="0" dirty="0">
                <a:solidFill>
                  <a:srgbClr val="333333"/>
                </a:solidFill>
                <a:effectLst/>
                <a:latin typeface="-apple-system"/>
              </a:rPr>
              <a:t>Typically, fewer students take </a:t>
            </a:r>
            <a:r>
              <a:rPr lang="en-US" dirty="0">
                <a:solidFill>
                  <a:srgbClr val="333333"/>
                </a:solidFill>
                <a:latin typeface="-apple-system"/>
              </a:rPr>
              <a:t>exam these days.</a:t>
            </a:r>
            <a:endParaRPr lang="en-US" b="0" i="0" dirty="0">
              <a:solidFill>
                <a:srgbClr val="333333"/>
              </a:solidFill>
              <a:effectLst/>
              <a:latin typeface="-apple-system"/>
            </a:endParaRPr>
          </a:p>
          <a:p>
            <a:pPr lvl="1"/>
            <a:r>
              <a:rPr lang="en-US" dirty="0">
                <a:solidFill>
                  <a:srgbClr val="333333"/>
                </a:solidFill>
                <a:latin typeface="-apple-system"/>
              </a:rPr>
              <a:t>Less study time by taking the exam earlier in the window.</a:t>
            </a:r>
            <a:endParaRPr lang="en-US" b="0" i="0" dirty="0">
              <a:solidFill>
                <a:srgbClr val="333333"/>
              </a:solidFill>
              <a:effectLst/>
              <a:latin typeface="-apple-system"/>
            </a:endParaRPr>
          </a:p>
          <a:p>
            <a:pPr algn="l">
              <a:buFont typeface="Arial" panose="020B0604020202020204" pitchFamily="34" charset="0"/>
              <a:buChar char="•"/>
            </a:pPr>
            <a:r>
              <a:rPr lang="en-US" sz="3600" dirty="0">
                <a:solidFill>
                  <a:srgbClr val="333333"/>
                </a:solidFill>
                <a:latin typeface="-apple-system"/>
              </a:rPr>
              <a:t>Monday/Tuesday/Wednesday</a:t>
            </a:r>
          </a:p>
          <a:p>
            <a:pPr lvl="1"/>
            <a:r>
              <a:rPr lang="en-US" dirty="0">
                <a:solidFill>
                  <a:srgbClr val="333333"/>
                </a:solidFill>
                <a:latin typeface="-apple-system"/>
              </a:rPr>
              <a:t>Closes at 8:00 AM EDT Wednesday.</a:t>
            </a:r>
          </a:p>
          <a:p>
            <a:pPr lvl="1"/>
            <a:r>
              <a:rPr lang="en-US" dirty="0">
                <a:solidFill>
                  <a:srgbClr val="333333"/>
                </a:solidFill>
                <a:latin typeface="-apple-system"/>
              </a:rPr>
              <a:t>Longer time to study.</a:t>
            </a:r>
          </a:p>
          <a:p>
            <a:pPr lvl="1"/>
            <a:r>
              <a:rPr lang="en-US" dirty="0">
                <a:solidFill>
                  <a:srgbClr val="333333"/>
                </a:solidFill>
                <a:latin typeface="-apple-system"/>
              </a:rPr>
              <a:t>More students take on these days.</a:t>
            </a:r>
          </a:p>
          <a:p>
            <a:pPr lvl="2"/>
            <a:r>
              <a:rPr lang="en-US" sz="2400" dirty="0">
                <a:solidFill>
                  <a:srgbClr val="333333"/>
                </a:solidFill>
                <a:latin typeface="-apple-system"/>
              </a:rPr>
              <a:t>52% of class took MT1 in the last 24 hours.</a:t>
            </a:r>
          </a:p>
          <a:p>
            <a:pPr lvl="2"/>
            <a:r>
              <a:rPr lang="en-US" sz="2400" dirty="0">
                <a:solidFill>
                  <a:srgbClr val="333333"/>
                </a:solidFill>
                <a:latin typeface="-apple-system"/>
              </a:rPr>
              <a:t>Vocareum issues and slowness – See next slide</a:t>
            </a:r>
          </a:p>
          <a:p>
            <a:pPr lvl="2"/>
            <a:r>
              <a:rPr lang="en-US" sz="2400" dirty="0">
                <a:solidFill>
                  <a:srgbClr val="333333"/>
                </a:solidFill>
                <a:latin typeface="-apple-system"/>
              </a:rPr>
              <a:t>Understand your cost/benefit analysis if you choose to take at the end of the window.</a:t>
            </a:r>
          </a:p>
          <a:p>
            <a:pPr lvl="3"/>
            <a:endParaRPr lang="en-US" sz="2600" dirty="0">
              <a:solidFill>
                <a:srgbClr val="333333"/>
              </a:solidFill>
              <a:latin typeface="-apple-system"/>
            </a:endParaRPr>
          </a:p>
          <a:p>
            <a:pPr lvl="2"/>
            <a:endParaRPr lang="en-US" b="0" i="0" dirty="0">
              <a:solidFill>
                <a:srgbClr val="333333"/>
              </a:solidFill>
              <a:effectLst/>
              <a:latin typeface="-apple-system"/>
            </a:endParaRPr>
          </a:p>
          <a:p>
            <a:endParaRPr lang="en-US" dirty="0"/>
          </a:p>
        </p:txBody>
      </p:sp>
    </p:spTree>
    <p:extLst>
      <p:ext uri="{BB962C8B-B14F-4D97-AF65-F5344CB8AC3E}">
        <p14:creationId xmlns:p14="http://schemas.microsoft.com/office/powerpoint/2010/main" val="340919607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D05FD86A852F64FBDC13C539F7C3996" ma:contentTypeVersion="2" ma:contentTypeDescription="Create a new document." ma:contentTypeScope="" ma:versionID="7fa6374b959396556047d47b5918b287">
  <xsd:schema xmlns:xsd="http://www.w3.org/2001/XMLSchema" xmlns:xs="http://www.w3.org/2001/XMLSchema" xmlns:p="http://schemas.microsoft.com/office/2006/metadata/properties" xmlns:ns2="a6556677-8777-4dc9-bde5-319ad1a2900e" targetNamespace="http://schemas.microsoft.com/office/2006/metadata/properties" ma:root="true" ma:fieldsID="41ba127964e0f0134b8422c672bfe180" ns2:_="">
    <xsd:import namespace="a6556677-8777-4dc9-bde5-319ad1a2900e"/>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6556677-8777-4dc9-bde5-319ad1a290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75D78BE-F6D9-451D-8C9B-B834CB31A8F9}">
  <ds:schemaRefs>
    <ds:schemaRef ds:uri="http://schemas.microsoft.com/sharepoint/v3/contenttype/forms"/>
  </ds:schemaRefs>
</ds:datastoreItem>
</file>

<file path=customXml/itemProps2.xml><?xml version="1.0" encoding="utf-8"?>
<ds:datastoreItem xmlns:ds="http://schemas.openxmlformats.org/officeDocument/2006/customXml" ds:itemID="{F6532EB1-2404-43C0-B07B-80D0F14D2B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6556677-8777-4dc9-bde5-319ad1a2900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B50B3C7-5CF9-4313-AC40-80052A3B5180}">
  <ds:schemaRefs>
    <ds:schemaRef ds:uri="a6556677-8777-4dc9-bde5-319ad1a2900e"/>
    <ds:schemaRef ds:uri="http://schemas.microsoft.com/office/2006/metadata/properties"/>
    <ds:schemaRef ds:uri="http://www.w3.org/XML/1998/namespace"/>
    <ds:schemaRef ds:uri="http://schemas.microsoft.com/office/infopath/2007/PartnerControls"/>
    <ds:schemaRef ds:uri="http://purl.org/dc/dcmitype/"/>
    <ds:schemaRef ds:uri="http://purl.org/dc/elements/1.1/"/>
    <ds:schemaRef ds:uri="http://schemas.microsoft.com/office/2006/documentManagement/types"/>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2015_editable_slide_template</Template>
  <TotalTime>2126</TotalTime>
  <Words>1406</Words>
  <Application>Microsoft Office PowerPoint</Application>
  <PresentationFormat>Widescreen</PresentationFormat>
  <Paragraphs>122</Paragraphs>
  <Slides>15</Slides>
  <Notes>3</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15</vt:i4>
      </vt:variant>
    </vt:vector>
  </HeadingPairs>
  <TitlesOfParts>
    <vt:vector size="26" baseType="lpstr">
      <vt:lpstr>-apple-system</vt:lpstr>
      <vt:lpstr>Arial</vt:lpstr>
      <vt:lpstr>Calibri</vt:lpstr>
      <vt:lpstr>Helvetica</vt:lpstr>
      <vt:lpstr>Helvetica Light</vt:lpstr>
      <vt:lpstr>Helvetica Neue</vt:lpstr>
      <vt:lpstr>Roboto</vt:lpstr>
      <vt:lpstr>Roboto Condensed Light</vt:lpstr>
      <vt:lpstr>Custom Design</vt:lpstr>
      <vt:lpstr>1_Custom Design</vt:lpstr>
      <vt:lpstr>2_Custom Design</vt:lpstr>
      <vt:lpstr>CSE 6040/x Bootcamp</vt:lpstr>
      <vt:lpstr>Discussion Topics</vt:lpstr>
      <vt:lpstr>Key Concepts for Every Exam</vt:lpstr>
      <vt:lpstr>Key Concepts for Every Exam -- 2</vt:lpstr>
      <vt:lpstr>Topics for MT1 -- 1</vt:lpstr>
      <vt:lpstr>Topics for MT1 -- 2</vt:lpstr>
      <vt:lpstr>Study Timing and Planning -- 1</vt:lpstr>
      <vt:lpstr>Study Timing and Planning -- 2</vt:lpstr>
      <vt:lpstr>Thoughts on When to Take the Exam</vt:lpstr>
      <vt:lpstr>Vocareum on Monday/Tuesday</vt:lpstr>
      <vt:lpstr>PowerPoint Presentation</vt:lpstr>
      <vt:lpstr>Student Comments on Exams (all comments taken from a Slack thread during the Spring 2023 semester)</vt:lpstr>
      <vt:lpstr>Some TA thoughts, from taking the class -- 1</vt:lpstr>
      <vt:lpstr>Some TA thoughts, from taking the class -- 2</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Heckel, Lawrence</cp:lastModifiedBy>
  <cp:revision>301</cp:revision>
  <dcterms:created xsi:type="dcterms:W3CDTF">2016-03-09T16:46:53Z</dcterms:created>
  <dcterms:modified xsi:type="dcterms:W3CDTF">2023-12-10T14:37:27Z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0x010100FD05FD86A852F64FBDC13C539F7C3996</vt:lpwstr>
  </property>
</Properties>
</file>

<file path=docProps/thumbnail.jpeg>
</file>